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4D504B-C254-41A8-8BAB-D28836E33F21}"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290377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D504B-C254-41A8-8BAB-D28836E33F21}"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361095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D504B-C254-41A8-8BAB-D28836E33F21}"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28313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D504B-C254-41A8-8BAB-D28836E33F21}"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162391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4D504B-C254-41A8-8BAB-D28836E33F21}"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120212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4D504B-C254-41A8-8BAB-D28836E33F21}"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387240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D504B-C254-41A8-8BAB-D28836E33F21}"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15468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4D504B-C254-41A8-8BAB-D28836E33F21}"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298233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D504B-C254-41A8-8BAB-D28836E33F21}"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99130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D504B-C254-41A8-8BAB-D28836E33F21}"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286565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D504B-C254-41A8-8BAB-D28836E33F21}"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32A97-39D0-4A53-92B6-79DA7973AC5E}" type="slidenum">
              <a:rPr lang="en-US" smtClean="0"/>
              <a:t>‹#›</a:t>
            </a:fld>
            <a:endParaRPr lang="en-US"/>
          </a:p>
        </p:txBody>
      </p:sp>
    </p:spTree>
    <p:extLst>
      <p:ext uri="{BB962C8B-B14F-4D97-AF65-F5344CB8AC3E}">
        <p14:creationId xmlns:p14="http://schemas.microsoft.com/office/powerpoint/2010/main" val="193174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504B-C254-41A8-8BAB-D28836E33F21}" type="datetimeFigureOut">
              <a:rPr lang="en-US" smtClean="0"/>
              <a:t>5/5/2020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32A97-39D0-4A53-92B6-79DA7973AC5E}" type="slidenum">
              <a:rPr lang="en-US" smtClean="0"/>
              <a:t>‹#›</a:t>
            </a:fld>
            <a:endParaRPr lang="en-US"/>
          </a:p>
        </p:txBody>
      </p:sp>
    </p:spTree>
    <p:extLst>
      <p:ext uri="{BB962C8B-B14F-4D97-AF65-F5344CB8AC3E}">
        <p14:creationId xmlns:p14="http://schemas.microsoft.com/office/powerpoint/2010/main" val="17543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indent="0"/>
            <a:r>
              <a:rPr lang="en-US" b="1" dirty="0"/>
              <a:t>Electronic Distance Measurement</a:t>
            </a:r>
            <a:endParaRPr lang="en-US" dirty="0"/>
          </a:p>
        </p:txBody>
      </p:sp>
    </p:spTree>
    <p:extLst>
      <p:ext uri="{BB962C8B-B14F-4D97-AF65-F5344CB8AC3E}">
        <p14:creationId xmlns:p14="http://schemas.microsoft.com/office/powerpoint/2010/main" val="381715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Electronic Distance Measurement</a:t>
            </a:r>
            <a:endParaRPr lang="en-US" dirty="0"/>
          </a:p>
          <a:p>
            <a:pPr algn="just"/>
            <a:r>
              <a:rPr lang="en-US" dirty="0"/>
              <a:t>Electronic distance measuring instrument is a surveying instrument for measuring distance electronically between two points through electromagnetic waves.</a:t>
            </a:r>
          </a:p>
          <a:p>
            <a:pPr algn="just"/>
            <a:r>
              <a:rPr lang="en-US" dirty="0"/>
              <a:t>Electronic distance measurement (EDM) is a method of determining the length between two points, using phase changes, that occur as electromagnetic energy waves travels from one end of the line to the other end. As a background, there are three methods of measuring distance between two points:</a:t>
            </a:r>
          </a:p>
        </p:txBody>
      </p:sp>
    </p:spTree>
    <p:extLst>
      <p:ext uri="{BB962C8B-B14F-4D97-AF65-F5344CB8AC3E}">
        <p14:creationId xmlns:p14="http://schemas.microsoft.com/office/powerpoint/2010/main" val="314912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dirty="0"/>
              <a:t>DDM or Direct Distance Measurement</a:t>
            </a:r>
            <a:r>
              <a:rPr lang="en-US" dirty="0"/>
              <a:t>  </a:t>
            </a:r>
          </a:p>
          <a:p>
            <a:r>
              <a:rPr lang="en-US" dirty="0"/>
              <a:t>This is mainly done by chaining or taping.</a:t>
            </a:r>
          </a:p>
          <a:p>
            <a:pPr marL="0" lvl="0" indent="0">
              <a:buNone/>
            </a:pPr>
            <a:r>
              <a:rPr lang="en-US" b="1" dirty="0"/>
              <a:t>ODM or Optical Distance Measurement</a:t>
            </a:r>
            <a:r>
              <a:rPr lang="en-US" dirty="0"/>
              <a:t> </a:t>
            </a:r>
          </a:p>
          <a:p>
            <a:r>
              <a:rPr lang="en-US" dirty="0"/>
              <a:t>This measurement is conducted by </a:t>
            </a:r>
            <a:r>
              <a:rPr lang="en-US" dirty="0" err="1"/>
              <a:t>tacheometry</a:t>
            </a:r>
            <a:r>
              <a:rPr lang="en-US" dirty="0"/>
              <a:t>, </a:t>
            </a:r>
            <a:r>
              <a:rPr lang="en-US" dirty="0" smtClean="0"/>
              <a:t>or </a:t>
            </a:r>
            <a:r>
              <a:rPr lang="en-US" dirty="0"/>
              <a:t>telemetric method. These are carried out with the help of optical wedge attachments.</a:t>
            </a:r>
          </a:p>
        </p:txBody>
      </p:sp>
    </p:spTree>
    <p:extLst>
      <p:ext uri="{BB962C8B-B14F-4D97-AF65-F5344CB8AC3E}">
        <p14:creationId xmlns:p14="http://schemas.microsoft.com/office/powerpoint/2010/main" val="37457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dirty="0"/>
              <a:t>EDM or Electromagnetic Distance Measurement</a:t>
            </a:r>
            <a:r>
              <a:rPr lang="en-US" dirty="0"/>
              <a:t> </a:t>
            </a:r>
          </a:p>
          <a:p>
            <a:pPr algn="just"/>
            <a:r>
              <a:rPr lang="en-US" dirty="0"/>
              <a:t>EDM is very useful in measuring distances that are difficult to access or long distances. It measures the time required for a wave to sent to a target and reflect back.  Electronic distance measurement in general is a term used as a method for distance measurement by electronic means. In this method instruments are used to measure distance that rely on propagation, reflection and reception of electromagnetic waves like radio, visible light or infrared waves.</a:t>
            </a:r>
          </a:p>
        </p:txBody>
      </p:sp>
    </p:spTree>
    <p:extLst>
      <p:ext uri="{BB962C8B-B14F-4D97-AF65-F5344CB8AC3E}">
        <p14:creationId xmlns:p14="http://schemas.microsoft.com/office/powerpoint/2010/main" val="3547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815921" y="1184857"/>
            <a:ext cx="7253567" cy="4055450"/>
          </a:xfrm>
          <a:prstGeom prst="rect">
            <a:avLst/>
          </a:prstGeom>
        </p:spPr>
      </p:pic>
    </p:spTree>
    <p:extLst>
      <p:ext uri="{BB962C8B-B14F-4D97-AF65-F5344CB8AC3E}">
        <p14:creationId xmlns:p14="http://schemas.microsoft.com/office/powerpoint/2010/main" val="391019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lectronic Distance Measurement Instrument"/>
          <p:cNvPicPr/>
          <p:nvPr/>
        </p:nvPicPr>
        <p:blipFill>
          <a:blip r:embed="rId2">
            <a:extLst>
              <a:ext uri="{28A0092B-C50C-407E-A947-70E740481C1C}">
                <a14:useLocalDpi xmlns:a14="http://schemas.microsoft.com/office/drawing/2010/main" val="0"/>
              </a:ext>
            </a:extLst>
          </a:blip>
          <a:srcRect/>
          <a:stretch>
            <a:fillRect/>
          </a:stretch>
        </p:blipFill>
        <p:spPr bwMode="auto">
          <a:xfrm>
            <a:off x="2240924" y="1671420"/>
            <a:ext cx="3048000" cy="2375380"/>
          </a:xfrm>
          <a:prstGeom prst="rect">
            <a:avLst/>
          </a:prstGeom>
          <a:noFill/>
          <a:ln>
            <a:noFill/>
          </a:ln>
        </p:spPr>
      </p:pic>
      <p:pic>
        <p:nvPicPr>
          <p:cNvPr id="5" name="Picture 4" descr="Image result for 3. EDM or Electromagnetic distance measurement"/>
          <p:cNvPicPr/>
          <p:nvPr/>
        </p:nvPicPr>
        <p:blipFill rotWithShape="1">
          <a:blip r:embed="rId3">
            <a:extLst>
              <a:ext uri="{28A0092B-C50C-407E-A947-70E740481C1C}">
                <a14:useLocalDpi xmlns:a14="http://schemas.microsoft.com/office/drawing/2010/main" val="0"/>
              </a:ext>
            </a:extLst>
          </a:blip>
          <a:srcRect t="40171"/>
          <a:stretch/>
        </p:blipFill>
        <p:spPr bwMode="auto">
          <a:xfrm>
            <a:off x="6253564" y="681037"/>
            <a:ext cx="3598773" cy="2846231"/>
          </a:xfrm>
          <a:prstGeom prst="rect">
            <a:avLst/>
          </a:prstGeom>
          <a:noFill/>
          <a:ln>
            <a:noFill/>
          </a:ln>
          <a:extLst>
            <a:ext uri="{53640926-AAD7-44D8-BBD7-CCE9431645EC}">
              <a14:shadowObscured xmlns:a14="http://schemas.microsoft.com/office/drawing/2010/main"/>
            </a:ext>
          </a:extLst>
        </p:spPr>
      </p:pic>
      <p:pic>
        <p:nvPicPr>
          <p:cNvPr id="6" name="Picture 5" descr="Electronic Distance Measurement with EDM Instrument"/>
          <p:cNvPicPr/>
          <p:nvPr/>
        </p:nvPicPr>
        <p:blipFill>
          <a:blip r:embed="rId4">
            <a:extLst>
              <a:ext uri="{28A0092B-C50C-407E-A947-70E740481C1C}">
                <a14:useLocalDpi xmlns:a14="http://schemas.microsoft.com/office/drawing/2010/main" val="0"/>
              </a:ext>
            </a:extLst>
          </a:blip>
          <a:srcRect/>
          <a:stretch>
            <a:fillRect/>
          </a:stretch>
        </p:blipFill>
        <p:spPr bwMode="auto">
          <a:xfrm>
            <a:off x="6253565" y="3734873"/>
            <a:ext cx="3857625" cy="2730321"/>
          </a:xfrm>
          <a:prstGeom prst="rect">
            <a:avLst/>
          </a:prstGeom>
          <a:noFill/>
          <a:ln>
            <a:noFill/>
          </a:ln>
        </p:spPr>
      </p:pic>
      <p:sp>
        <p:nvSpPr>
          <p:cNvPr id="7" name="Rectangle 6"/>
          <p:cNvSpPr/>
          <p:nvPr/>
        </p:nvSpPr>
        <p:spPr>
          <a:xfrm>
            <a:off x="1454035" y="4712747"/>
            <a:ext cx="4621778" cy="387286"/>
          </a:xfrm>
          <a:prstGeom prst="rect">
            <a:avLst/>
          </a:prstGeom>
        </p:spPr>
        <p:txBody>
          <a:bodyPr wrap="none">
            <a:spAutoFit/>
          </a:bodyPr>
          <a:lstStyle/>
          <a:p>
            <a:pPr algn="ctr">
              <a:lnSpc>
                <a:spcPts val="2250"/>
              </a:lnSpc>
              <a:spcAft>
                <a:spcPts val="1500"/>
              </a:spcAft>
            </a:pPr>
            <a:r>
              <a:rPr lang="en-US" b="1" dirty="0" smtClean="0">
                <a:solidFill>
                  <a:srgbClr val="000000"/>
                </a:solidFill>
                <a:effectLst/>
                <a:latin typeface="Noto Serif"/>
                <a:ea typeface="Times New Roman" panose="02020603050405020304" pitchFamily="18" charset="0"/>
              </a:rPr>
              <a:t>Electromagnetic Distance Measurement</a:t>
            </a:r>
            <a:r>
              <a:rPr lang="en-US" dirty="0" smtClean="0">
                <a:solidFill>
                  <a:srgbClr val="000000"/>
                </a:solidFill>
                <a:effectLst/>
                <a:latin typeface="Noto Serif"/>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20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926" y="734096"/>
            <a:ext cx="10515600" cy="4876197"/>
          </a:xfrm>
        </p:spPr>
        <p:txBody>
          <a:bodyPr>
            <a:normAutofit fontScale="92500" lnSpcReduction="10000"/>
          </a:bodyPr>
          <a:lstStyle/>
          <a:p>
            <a:pPr marL="0" indent="0">
              <a:buNone/>
            </a:pPr>
            <a:r>
              <a:rPr lang="en-US" b="1" dirty="0"/>
              <a:t>Instrumental Errors</a:t>
            </a:r>
          </a:p>
          <a:p>
            <a:pPr lvl="0"/>
            <a:r>
              <a:rPr lang="en-US" dirty="0"/>
              <a:t>Calibration errors</a:t>
            </a:r>
          </a:p>
          <a:p>
            <a:pPr lvl="0"/>
            <a:r>
              <a:rPr lang="en-US" dirty="0"/>
              <a:t>Chances of getting maladjusted time to time generating frequent errors</a:t>
            </a:r>
          </a:p>
          <a:p>
            <a:pPr lvl="0"/>
            <a:r>
              <a:rPr lang="en-US" dirty="0"/>
              <a:t>Errors shown by the reflectors</a:t>
            </a:r>
          </a:p>
          <a:p>
            <a:pPr marL="0" indent="0">
              <a:buNone/>
            </a:pPr>
            <a:r>
              <a:rPr lang="en-US" b="1" dirty="0"/>
              <a:t>Natural Errors</a:t>
            </a:r>
          </a:p>
          <a:p>
            <a:pPr lvl="0"/>
            <a:r>
              <a:rPr lang="en-US" dirty="0"/>
              <a:t>Atmospheric variations in temperature, pressure as well as humidity. Micro wave EDM instruments are more susceptible to these.</a:t>
            </a:r>
          </a:p>
          <a:p>
            <a:pPr lvl="0"/>
            <a:r>
              <a:rPr lang="en-US" dirty="0"/>
              <a:t>Multiple refraction of the signals.</a:t>
            </a:r>
          </a:p>
          <a:p>
            <a:r>
              <a:rPr lang="en-US" dirty="0"/>
              <a:t> </a:t>
            </a:r>
            <a:r>
              <a:rPr lang="en-US" dirty="0" smtClean="0"/>
              <a:t>The </a:t>
            </a:r>
            <a:r>
              <a:rPr lang="en-US" dirty="0"/>
              <a:t>advantage of using EDM instruments is the speed and accuracy in measurement. Several obstacles to chaining are automatically overcome when these instruments are used.</a:t>
            </a:r>
          </a:p>
          <a:p>
            <a:endParaRPr lang="en-US" dirty="0"/>
          </a:p>
        </p:txBody>
      </p:sp>
    </p:spTree>
    <p:extLst>
      <p:ext uri="{BB962C8B-B14F-4D97-AF65-F5344CB8AC3E}">
        <p14:creationId xmlns:p14="http://schemas.microsoft.com/office/powerpoint/2010/main" val="2122164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125</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Noto Serif</vt:lpstr>
      <vt:lpstr>Times New Roman</vt:lpstr>
      <vt:lpstr>Office Theme</vt:lpstr>
      <vt:lpstr>Electronic Distance Measurement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Usman Ismail</dc:creator>
  <cp:lastModifiedBy>Usman Ismail</cp:lastModifiedBy>
  <cp:revision>4</cp:revision>
  <dcterms:created xsi:type="dcterms:W3CDTF">2020-04-11T11:44:23Z</dcterms:created>
  <dcterms:modified xsi:type="dcterms:W3CDTF">2020-05-05T09:09:41Z</dcterms:modified>
</cp:coreProperties>
</file>